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6"/>
    <p:restoredTop sz="79019"/>
  </p:normalViewPr>
  <p:slideViewPr>
    <p:cSldViewPr snapToGrid="0">
      <p:cViewPr varScale="1">
        <p:scale>
          <a:sx n="62" d="100"/>
          <a:sy n="62" d="100"/>
        </p:scale>
        <p:origin x="1528"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png>
</file>

<file path=ppt/media/image3.png>
</file>

<file path=ppt/media/image4.png>
</file>

<file path=ppt/media/image5.jpeg>
</file>

<file path=ppt/media/image6.png>
</file>

<file path=ppt/media/image7.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E93B54-390E-3146-8986-1C413DC7CB77}" type="datetimeFigureOut">
              <a:rPr lang="en-US" smtClean="0"/>
              <a:t>10/12/23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B9FB65-77F7-0742-9AE3-08CB5753FBD3}" type="slidenum">
              <a:rPr lang="en-US" smtClean="0"/>
              <a:t>‹#›</a:t>
            </a:fld>
            <a:endParaRPr lang="en-US"/>
          </a:p>
        </p:txBody>
      </p:sp>
    </p:spTree>
    <p:extLst>
      <p:ext uri="{BB962C8B-B14F-4D97-AF65-F5344CB8AC3E}">
        <p14:creationId xmlns:p14="http://schemas.microsoft.com/office/powerpoint/2010/main" val="41930642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used for the analysis was from </a:t>
            </a:r>
            <a:r>
              <a:rPr lang="en-US" dirty="0" err="1"/>
              <a:t>fitbit</a:t>
            </a:r>
            <a:r>
              <a:rPr lang="en-US" dirty="0"/>
              <a:t> devices. The data was collected from 30 different users and the devices used by these users varied. </a:t>
            </a:r>
          </a:p>
          <a:p>
            <a:r>
              <a:rPr lang="en-US" dirty="0"/>
              <a:t>The devices measured different kind of data like heart rate and daily activity. Activity was broken down into three categories, light activity, moderate activity, and very active activity. Sleep was also monitored by the devices. </a:t>
            </a:r>
          </a:p>
        </p:txBody>
      </p:sp>
      <p:sp>
        <p:nvSpPr>
          <p:cNvPr id="4" name="Slide Number Placeholder 3"/>
          <p:cNvSpPr>
            <a:spLocks noGrp="1"/>
          </p:cNvSpPr>
          <p:nvPr>
            <p:ph type="sldNum" sz="quarter" idx="5"/>
          </p:nvPr>
        </p:nvSpPr>
        <p:spPr/>
        <p:txBody>
          <a:bodyPr/>
          <a:lstStyle/>
          <a:p>
            <a:fld id="{06B9FB65-77F7-0742-9AE3-08CB5753FBD3}" type="slidenum">
              <a:rPr lang="en-US" smtClean="0"/>
              <a:t>3</a:t>
            </a:fld>
            <a:endParaRPr lang="en-US"/>
          </a:p>
        </p:txBody>
      </p:sp>
    </p:spTree>
    <p:extLst>
      <p:ext uri="{BB962C8B-B14F-4D97-AF65-F5344CB8AC3E}">
        <p14:creationId xmlns:p14="http://schemas.microsoft.com/office/powerpoint/2010/main" val="21322198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task was to draw conclusions about users who used non </a:t>
            </a:r>
            <a:r>
              <a:rPr lang="en-US" dirty="0" err="1"/>
              <a:t>Bellabeat</a:t>
            </a:r>
            <a:r>
              <a:rPr lang="en-US" dirty="0"/>
              <a:t> products. Thus, we used data about </a:t>
            </a:r>
            <a:r>
              <a:rPr lang="en-US" dirty="0" err="1"/>
              <a:t>fitbit</a:t>
            </a:r>
            <a:r>
              <a:rPr lang="en-US" dirty="0"/>
              <a:t> users to identify trends as told by the data. What kind of patterns were popular among these users? We were also tasked with learning more about the behavior of these individuals. Did more sleep mean that they would be more active? Finally, after identifying these trends and behaviors we would use them to influence how we would market our products and how we target our trending type of user.</a:t>
            </a:r>
          </a:p>
        </p:txBody>
      </p:sp>
      <p:sp>
        <p:nvSpPr>
          <p:cNvPr id="4" name="Slide Number Placeholder 3"/>
          <p:cNvSpPr>
            <a:spLocks noGrp="1"/>
          </p:cNvSpPr>
          <p:nvPr>
            <p:ph type="sldNum" sz="quarter" idx="5"/>
          </p:nvPr>
        </p:nvSpPr>
        <p:spPr/>
        <p:txBody>
          <a:bodyPr/>
          <a:lstStyle/>
          <a:p>
            <a:fld id="{06B9FB65-77F7-0742-9AE3-08CB5753FBD3}" type="slidenum">
              <a:rPr lang="en-US" smtClean="0"/>
              <a:t>4</a:t>
            </a:fld>
            <a:endParaRPr lang="en-US"/>
          </a:p>
        </p:txBody>
      </p:sp>
    </p:spTree>
    <p:extLst>
      <p:ext uri="{BB962C8B-B14F-4D97-AF65-F5344CB8AC3E}">
        <p14:creationId xmlns:p14="http://schemas.microsoft.com/office/powerpoint/2010/main" val="13918681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average of minutes asleep was 408 minutes which translates to 6 hours and 48 minutes. Most people fell into the 6 hour to 10 hours range of sleep. We created a scatter plot to illustrate relationships between total minutes of sleep and total minutes spent in bed, if any. The further to the right the point was, the more sleep an user obtained. The more up the point on the graph was, the more time in bed they spent. We can see here as time spent in bed increased, the minutes of sleep also increased. Thus, there is a correlation. Which tells us that people are not having trouble getting sleep. We then tried to find relationships between minutes of sleep and the different types of activity and found nothing. People who slept more did not out or under perform people who slept less. </a:t>
            </a:r>
          </a:p>
        </p:txBody>
      </p:sp>
      <p:sp>
        <p:nvSpPr>
          <p:cNvPr id="4" name="Slide Number Placeholder 3"/>
          <p:cNvSpPr>
            <a:spLocks noGrp="1"/>
          </p:cNvSpPr>
          <p:nvPr>
            <p:ph type="sldNum" sz="quarter" idx="5"/>
          </p:nvPr>
        </p:nvSpPr>
        <p:spPr/>
        <p:txBody>
          <a:bodyPr/>
          <a:lstStyle/>
          <a:p>
            <a:fld id="{06B9FB65-77F7-0742-9AE3-08CB5753FBD3}" type="slidenum">
              <a:rPr lang="en-US" smtClean="0"/>
              <a:t>5</a:t>
            </a:fld>
            <a:endParaRPr lang="en-US"/>
          </a:p>
        </p:txBody>
      </p:sp>
    </p:spTree>
    <p:extLst>
      <p:ext uri="{BB962C8B-B14F-4D97-AF65-F5344CB8AC3E}">
        <p14:creationId xmlns:p14="http://schemas.microsoft.com/office/powerpoint/2010/main" val="28687524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discovered that there was a correlation between </a:t>
            </a:r>
            <a:r>
              <a:rPr lang="en-US" dirty="0" err="1"/>
              <a:t>LightActiveDistance</a:t>
            </a:r>
            <a:r>
              <a:rPr lang="en-US" dirty="0"/>
              <a:t> and </a:t>
            </a:r>
            <a:r>
              <a:rPr lang="en-US" dirty="0" err="1"/>
              <a:t>TotalSteps</a:t>
            </a:r>
            <a:r>
              <a:rPr lang="en-US" dirty="0"/>
              <a:t>. As light active distance increased, the total number of steps also increased.</a:t>
            </a:r>
          </a:p>
          <a:p>
            <a:r>
              <a:rPr lang="en-US" dirty="0"/>
              <a:t>The average of total steps of all users was 7,853 with 16,901 being the max amount of steps taken by a person in a single day. The distance of very active activity and moderate activity did not differentiate as the total number of steps went up. Which tells us that the users were performing mostly light activities every day. We can infer that most of the users are normal people with constraints. These constraints could include having a full-time job but more research would be needed to identify these constraints if there is any. These relationships also tell us that most of these people are not athletes or people who train often.</a:t>
            </a:r>
          </a:p>
        </p:txBody>
      </p:sp>
      <p:sp>
        <p:nvSpPr>
          <p:cNvPr id="4" name="Slide Number Placeholder 3"/>
          <p:cNvSpPr>
            <a:spLocks noGrp="1"/>
          </p:cNvSpPr>
          <p:nvPr>
            <p:ph type="sldNum" sz="quarter" idx="5"/>
          </p:nvPr>
        </p:nvSpPr>
        <p:spPr/>
        <p:txBody>
          <a:bodyPr/>
          <a:lstStyle/>
          <a:p>
            <a:fld id="{06B9FB65-77F7-0742-9AE3-08CB5753FBD3}" type="slidenum">
              <a:rPr lang="en-US" smtClean="0"/>
              <a:t>6</a:t>
            </a:fld>
            <a:endParaRPr lang="en-US"/>
          </a:p>
        </p:txBody>
      </p:sp>
    </p:spTree>
    <p:extLst>
      <p:ext uri="{BB962C8B-B14F-4D97-AF65-F5344CB8AC3E}">
        <p14:creationId xmlns:p14="http://schemas.microsoft.com/office/powerpoint/2010/main" val="13134952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Although, it was not huge some correlation exist between light active distance and sedentary minutes. Sedentary minutes is the time an individual spent sitting down or not moving from a single place. As the minutes spent sitting down went down the number of light active distance increased. Which tells us that users were mostly getting up to perform light activities. This supports the claim that these users are mostly average individuals.</a:t>
            </a:r>
          </a:p>
        </p:txBody>
      </p:sp>
      <p:sp>
        <p:nvSpPr>
          <p:cNvPr id="4" name="Slide Number Placeholder 3"/>
          <p:cNvSpPr>
            <a:spLocks noGrp="1"/>
          </p:cNvSpPr>
          <p:nvPr>
            <p:ph type="sldNum" sz="quarter" idx="5"/>
          </p:nvPr>
        </p:nvSpPr>
        <p:spPr/>
        <p:txBody>
          <a:bodyPr/>
          <a:lstStyle/>
          <a:p>
            <a:fld id="{06B9FB65-77F7-0742-9AE3-08CB5753FBD3}" type="slidenum">
              <a:rPr lang="en-US" smtClean="0"/>
              <a:t>7</a:t>
            </a:fld>
            <a:endParaRPr lang="en-US"/>
          </a:p>
        </p:txBody>
      </p:sp>
    </p:spTree>
    <p:extLst>
      <p:ext uri="{BB962C8B-B14F-4D97-AF65-F5344CB8AC3E}">
        <p14:creationId xmlns:p14="http://schemas.microsoft.com/office/powerpoint/2010/main" val="7946516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5E78E-CE38-1369-447B-276084913A1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EA624E6-2891-4D63-25EA-63E68EF58F9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7C931BA-FD1C-3D72-2991-1140760C62D7}"/>
              </a:ext>
            </a:extLst>
          </p:cNvPr>
          <p:cNvSpPr>
            <a:spLocks noGrp="1"/>
          </p:cNvSpPr>
          <p:nvPr>
            <p:ph type="dt" sz="half" idx="10"/>
          </p:nvPr>
        </p:nvSpPr>
        <p:spPr/>
        <p:txBody>
          <a:bodyPr/>
          <a:lstStyle/>
          <a:p>
            <a:fld id="{EF3325EE-2F23-FC49-8939-551A50E262A4}" type="datetimeFigureOut">
              <a:rPr lang="en-US" smtClean="0"/>
              <a:t>10/12/23</a:t>
            </a:fld>
            <a:endParaRPr lang="en-US"/>
          </a:p>
        </p:txBody>
      </p:sp>
      <p:sp>
        <p:nvSpPr>
          <p:cNvPr id="5" name="Footer Placeholder 4">
            <a:extLst>
              <a:ext uri="{FF2B5EF4-FFF2-40B4-BE49-F238E27FC236}">
                <a16:creationId xmlns:a16="http://schemas.microsoft.com/office/drawing/2014/main" id="{987F3712-EF30-6EF2-7244-95B4D5C00C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F8FD9E-4688-9DEF-E263-70984BAE85C7}"/>
              </a:ext>
            </a:extLst>
          </p:cNvPr>
          <p:cNvSpPr>
            <a:spLocks noGrp="1"/>
          </p:cNvSpPr>
          <p:nvPr>
            <p:ph type="sldNum" sz="quarter" idx="12"/>
          </p:nvPr>
        </p:nvSpPr>
        <p:spPr/>
        <p:txBody>
          <a:bodyPr/>
          <a:lstStyle/>
          <a:p>
            <a:fld id="{55DF32FD-5070-AF40-968E-638C4CD17C26}" type="slidenum">
              <a:rPr lang="en-US" smtClean="0"/>
              <a:t>‹#›</a:t>
            </a:fld>
            <a:endParaRPr lang="en-US"/>
          </a:p>
        </p:txBody>
      </p:sp>
    </p:spTree>
    <p:extLst>
      <p:ext uri="{BB962C8B-B14F-4D97-AF65-F5344CB8AC3E}">
        <p14:creationId xmlns:p14="http://schemas.microsoft.com/office/powerpoint/2010/main" val="19961481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1C71E-8ADE-CBB0-AEC0-388163D90E4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8B5334F-9788-5C43-4EF9-3B37BBD36A7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14D606-8362-A189-8EA8-B9F2C16272C2}"/>
              </a:ext>
            </a:extLst>
          </p:cNvPr>
          <p:cNvSpPr>
            <a:spLocks noGrp="1"/>
          </p:cNvSpPr>
          <p:nvPr>
            <p:ph type="dt" sz="half" idx="10"/>
          </p:nvPr>
        </p:nvSpPr>
        <p:spPr/>
        <p:txBody>
          <a:bodyPr/>
          <a:lstStyle/>
          <a:p>
            <a:fld id="{EF3325EE-2F23-FC49-8939-551A50E262A4}" type="datetimeFigureOut">
              <a:rPr lang="en-US" smtClean="0"/>
              <a:t>10/12/23</a:t>
            </a:fld>
            <a:endParaRPr lang="en-US"/>
          </a:p>
        </p:txBody>
      </p:sp>
      <p:sp>
        <p:nvSpPr>
          <p:cNvPr id="5" name="Footer Placeholder 4">
            <a:extLst>
              <a:ext uri="{FF2B5EF4-FFF2-40B4-BE49-F238E27FC236}">
                <a16:creationId xmlns:a16="http://schemas.microsoft.com/office/drawing/2014/main" id="{E5140F61-3FA3-5FB5-6A4C-C456832784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41B659-1E5C-874D-2F56-F10B7250C642}"/>
              </a:ext>
            </a:extLst>
          </p:cNvPr>
          <p:cNvSpPr>
            <a:spLocks noGrp="1"/>
          </p:cNvSpPr>
          <p:nvPr>
            <p:ph type="sldNum" sz="quarter" idx="12"/>
          </p:nvPr>
        </p:nvSpPr>
        <p:spPr/>
        <p:txBody>
          <a:bodyPr/>
          <a:lstStyle/>
          <a:p>
            <a:fld id="{55DF32FD-5070-AF40-968E-638C4CD17C26}" type="slidenum">
              <a:rPr lang="en-US" smtClean="0"/>
              <a:t>‹#›</a:t>
            </a:fld>
            <a:endParaRPr lang="en-US"/>
          </a:p>
        </p:txBody>
      </p:sp>
    </p:spTree>
    <p:extLst>
      <p:ext uri="{BB962C8B-B14F-4D97-AF65-F5344CB8AC3E}">
        <p14:creationId xmlns:p14="http://schemas.microsoft.com/office/powerpoint/2010/main" val="41009263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6A2D014-61C1-F55A-D4B6-A7EF509845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2874435-FBDF-234B-2049-FC91C18AA34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0B9F63-5C6C-E3A1-C75A-B9A6855AD378}"/>
              </a:ext>
            </a:extLst>
          </p:cNvPr>
          <p:cNvSpPr>
            <a:spLocks noGrp="1"/>
          </p:cNvSpPr>
          <p:nvPr>
            <p:ph type="dt" sz="half" idx="10"/>
          </p:nvPr>
        </p:nvSpPr>
        <p:spPr/>
        <p:txBody>
          <a:bodyPr/>
          <a:lstStyle/>
          <a:p>
            <a:fld id="{EF3325EE-2F23-FC49-8939-551A50E262A4}" type="datetimeFigureOut">
              <a:rPr lang="en-US" smtClean="0"/>
              <a:t>10/12/23</a:t>
            </a:fld>
            <a:endParaRPr lang="en-US"/>
          </a:p>
        </p:txBody>
      </p:sp>
      <p:sp>
        <p:nvSpPr>
          <p:cNvPr id="5" name="Footer Placeholder 4">
            <a:extLst>
              <a:ext uri="{FF2B5EF4-FFF2-40B4-BE49-F238E27FC236}">
                <a16:creationId xmlns:a16="http://schemas.microsoft.com/office/drawing/2014/main" id="{F4E5E9F9-C08F-7734-50A4-F907F07736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F099FA-A9D2-EF14-9FCD-0B8A937FDC86}"/>
              </a:ext>
            </a:extLst>
          </p:cNvPr>
          <p:cNvSpPr>
            <a:spLocks noGrp="1"/>
          </p:cNvSpPr>
          <p:nvPr>
            <p:ph type="sldNum" sz="quarter" idx="12"/>
          </p:nvPr>
        </p:nvSpPr>
        <p:spPr/>
        <p:txBody>
          <a:bodyPr/>
          <a:lstStyle/>
          <a:p>
            <a:fld id="{55DF32FD-5070-AF40-968E-638C4CD17C26}" type="slidenum">
              <a:rPr lang="en-US" smtClean="0"/>
              <a:t>‹#›</a:t>
            </a:fld>
            <a:endParaRPr lang="en-US"/>
          </a:p>
        </p:txBody>
      </p:sp>
    </p:spTree>
    <p:extLst>
      <p:ext uri="{BB962C8B-B14F-4D97-AF65-F5344CB8AC3E}">
        <p14:creationId xmlns:p14="http://schemas.microsoft.com/office/powerpoint/2010/main" val="39094286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E7D40-08B5-3232-74A6-FB715324F25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092175A-60B1-53DE-93BD-D0A63EB16F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89D5B3-1C44-043D-9565-15BC6D006334}"/>
              </a:ext>
            </a:extLst>
          </p:cNvPr>
          <p:cNvSpPr>
            <a:spLocks noGrp="1"/>
          </p:cNvSpPr>
          <p:nvPr>
            <p:ph type="dt" sz="half" idx="10"/>
          </p:nvPr>
        </p:nvSpPr>
        <p:spPr/>
        <p:txBody>
          <a:bodyPr/>
          <a:lstStyle/>
          <a:p>
            <a:fld id="{EF3325EE-2F23-FC49-8939-551A50E262A4}" type="datetimeFigureOut">
              <a:rPr lang="en-US" smtClean="0"/>
              <a:t>10/12/23</a:t>
            </a:fld>
            <a:endParaRPr lang="en-US"/>
          </a:p>
        </p:txBody>
      </p:sp>
      <p:sp>
        <p:nvSpPr>
          <p:cNvPr id="5" name="Footer Placeholder 4">
            <a:extLst>
              <a:ext uri="{FF2B5EF4-FFF2-40B4-BE49-F238E27FC236}">
                <a16:creationId xmlns:a16="http://schemas.microsoft.com/office/drawing/2014/main" id="{F373E6D2-A3FF-736C-DA33-5CF3F98C61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52D822-FD59-A8A1-14ED-2E550367E04A}"/>
              </a:ext>
            </a:extLst>
          </p:cNvPr>
          <p:cNvSpPr>
            <a:spLocks noGrp="1"/>
          </p:cNvSpPr>
          <p:nvPr>
            <p:ph type="sldNum" sz="quarter" idx="12"/>
          </p:nvPr>
        </p:nvSpPr>
        <p:spPr/>
        <p:txBody>
          <a:bodyPr/>
          <a:lstStyle/>
          <a:p>
            <a:fld id="{55DF32FD-5070-AF40-968E-638C4CD17C26}" type="slidenum">
              <a:rPr lang="en-US" smtClean="0"/>
              <a:t>‹#›</a:t>
            </a:fld>
            <a:endParaRPr lang="en-US"/>
          </a:p>
        </p:txBody>
      </p:sp>
    </p:spTree>
    <p:extLst>
      <p:ext uri="{BB962C8B-B14F-4D97-AF65-F5344CB8AC3E}">
        <p14:creationId xmlns:p14="http://schemas.microsoft.com/office/powerpoint/2010/main" val="2442381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1C1A7-D324-320D-4CC4-06C5776B0FF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74A1F94-341E-0862-AB64-D9D21272A9A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4730142-68C9-CBF6-3C76-88AFA96C90FC}"/>
              </a:ext>
            </a:extLst>
          </p:cNvPr>
          <p:cNvSpPr>
            <a:spLocks noGrp="1"/>
          </p:cNvSpPr>
          <p:nvPr>
            <p:ph type="dt" sz="half" idx="10"/>
          </p:nvPr>
        </p:nvSpPr>
        <p:spPr/>
        <p:txBody>
          <a:bodyPr/>
          <a:lstStyle/>
          <a:p>
            <a:fld id="{EF3325EE-2F23-FC49-8939-551A50E262A4}" type="datetimeFigureOut">
              <a:rPr lang="en-US" smtClean="0"/>
              <a:t>10/12/23</a:t>
            </a:fld>
            <a:endParaRPr lang="en-US"/>
          </a:p>
        </p:txBody>
      </p:sp>
      <p:sp>
        <p:nvSpPr>
          <p:cNvPr id="5" name="Footer Placeholder 4">
            <a:extLst>
              <a:ext uri="{FF2B5EF4-FFF2-40B4-BE49-F238E27FC236}">
                <a16:creationId xmlns:a16="http://schemas.microsoft.com/office/drawing/2014/main" id="{27B7AA93-FA47-230C-7D3E-41FFDB2EEC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BC8166-B24B-C52B-7140-20F2D2818C02}"/>
              </a:ext>
            </a:extLst>
          </p:cNvPr>
          <p:cNvSpPr>
            <a:spLocks noGrp="1"/>
          </p:cNvSpPr>
          <p:nvPr>
            <p:ph type="sldNum" sz="quarter" idx="12"/>
          </p:nvPr>
        </p:nvSpPr>
        <p:spPr/>
        <p:txBody>
          <a:bodyPr/>
          <a:lstStyle/>
          <a:p>
            <a:fld id="{55DF32FD-5070-AF40-968E-638C4CD17C26}" type="slidenum">
              <a:rPr lang="en-US" smtClean="0"/>
              <a:t>‹#›</a:t>
            </a:fld>
            <a:endParaRPr lang="en-US"/>
          </a:p>
        </p:txBody>
      </p:sp>
    </p:spTree>
    <p:extLst>
      <p:ext uri="{BB962C8B-B14F-4D97-AF65-F5344CB8AC3E}">
        <p14:creationId xmlns:p14="http://schemas.microsoft.com/office/powerpoint/2010/main" val="38396553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A898C-F5F9-B298-E40C-CF7787F5C37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F6DCE27-1C8E-89C3-CA03-91C203D3D91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94B2146-CFF3-1EE6-E8D9-911DEC79D90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4ED6502-CA7F-BEE0-4D60-21E3CA7C8E24}"/>
              </a:ext>
            </a:extLst>
          </p:cNvPr>
          <p:cNvSpPr>
            <a:spLocks noGrp="1"/>
          </p:cNvSpPr>
          <p:nvPr>
            <p:ph type="dt" sz="half" idx="10"/>
          </p:nvPr>
        </p:nvSpPr>
        <p:spPr/>
        <p:txBody>
          <a:bodyPr/>
          <a:lstStyle/>
          <a:p>
            <a:fld id="{EF3325EE-2F23-FC49-8939-551A50E262A4}" type="datetimeFigureOut">
              <a:rPr lang="en-US" smtClean="0"/>
              <a:t>10/12/23</a:t>
            </a:fld>
            <a:endParaRPr lang="en-US"/>
          </a:p>
        </p:txBody>
      </p:sp>
      <p:sp>
        <p:nvSpPr>
          <p:cNvPr id="6" name="Footer Placeholder 5">
            <a:extLst>
              <a:ext uri="{FF2B5EF4-FFF2-40B4-BE49-F238E27FC236}">
                <a16:creationId xmlns:a16="http://schemas.microsoft.com/office/drawing/2014/main" id="{987474CF-7C22-C4B9-7F3F-8B071B6F5C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41C34C-8231-05D5-1682-8175BA5D7A43}"/>
              </a:ext>
            </a:extLst>
          </p:cNvPr>
          <p:cNvSpPr>
            <a:spLocks noGrp="1"/>
          </p:cNvSpPr>
          <p:nvPr>
            <p:ph type="sldNum" sz="quarter" idx="12"/>
          </p:nvPr>
        </p:nvSpPr>
        <p:spPr/>
        <p:txBody>
          <a:bodyPr/>
          <a:lstStyle/>
          <a:p>
            <a:fld id="{55DF32FD-5070-AF40-968E-638C4CD17C26}" type="slidenum">
              <a:rPr lang="en-US" smtClean="0"/>
              <a:t>‹#›</a:t>
            </a:fld>
            <a:endParaRPr lang="en-US"/>
          </a:p>
        </p:txBody>
      </p:sp>
    </p:spTree>
    <p:extLst>
      <p:ext uri="{BB962C8B-B14F-4D97-AF65-F5344CB8AC3E}">
        <p14:creationId xmlns:p14="http://schemas.microsoft.com/office/powerpoint/2010/main" val="10304741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7100D1-1404-9D5A-539D-AEDA235727F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05F74F3-5163-8885-DCD0-2B12A507E7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3D67D04-C2E1-3EB2-2970-549261E1972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012AA7B-CB36-8371-3966-FBC5255E09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D08A09F-1144-6956-7027-F2492EF4913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126C979-E910-FCB2-9DA6-DA8D13990135}"/>
              </a:ext>
            </a:extLst>
          </p:cNvPr>
          <p:cNvSpPr>
            <a:spLocks noGrp="1"/>
          </p:cNvSpPr>
          <p:nvPr>
            <p:ph type="dt" sz="half" idx="10"/>
          </p:nvPr>
        </p:nvSpPr>
        <p:spPr/>
        <p:txBody>
          <a:bodyPr/>
          <a:lstStyle/>
          <a:p>
            <a:fld id="{EF3325EE-2F23-FC49-8939-551A50E262A4}" type="datetimeFigureOut">
              <a:rPr lang="en-US" smtClean="0"/>
              <a:t>10/12/23</a:t>
            </a:fld>
            <a:endParaRPr lang="en-US"/>
          </a:p>
        </p:txBody>
      </p:sp>
      <p:sp>
        <p:nvSpPr>
          <p:cNvPr id="8" name="Footer Placeholder 7">
            <a:extLst>
              <a:ext uri="{FF2B5EF4-FFF2-40B4-BE49-F238E27FC236}">
                <a16:creationId xmlns:a16="http://schemas.microsoft.com/office/drawing/2014/main" id="{05E0F9EA-5D5B-DB73-BC1E-9C922334E4A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6DCBE17-FF42-EB52-4BB2-F35A64703A54}"/>
              </a:ext>
            </a:extLst>
          </p:cNvPr>
          <p:cNvSpPr>
            <a:spLocks noGrp="1"/>
          </p:cNvSpPr>
          <p:nvPr>
            <p:ph type="sldNum" sz="quarter" idx="12"/>
          </p:nvPr>
        </p:nvSpPr>
        <p:spPr/>
        <p:txBody>
          <a:bodyPr/>
          <a:lstStyle/>
          <a:p>
            <a:fld id="{55DF32FD-5070-AF40-968E-638C4CD17C26}" type="slidenum">
              <a:rPr lang="en-US" smtClean="0"/>
              <a:t>‹#›</a:t>
            </a:fld>
            <a:endParaRPr lang="en-US"/>
          </a:p>
        </p:txBody>
      </p:sp>
    </p:spTree>
    <p:extLst>
      <p:ext uri="{BB962C8B-B14F-4D97-AF65-F5344CB8AC3E}">
        <p14:creationId xmlns:p14="http://schemas.microsoft.com/office/powerpoint/2010/main" val="11751186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86EA1-99B7-7B8E-A6FA-8B17BAC20D4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41C3D1A-1BE7-187C-4B11-A67457F2ED39}"/>
              </a:ext>
            </a:extLst>
          </p:cNvPr>
          <p:cNvSpPr>
            <a:spLocks noGrp="1"/>
          </p:cNvSpPr>
          <p:nvPr>
            <p:ph type="dt" sz="half" idx="10"/>
          </p:nvPr>
        </p:nvSpPr>
        <p:spPr/>
        <p:txBody>
          <a:bodyPr/>
          <a:lstStyle/>
          <a:p>
            <a:fld id="{EF3325EE-2F23-FC49-8939-551A50E262A4}" type="datetimeFigureOut">
              <a:rPr lang="en-US" smtClean="0"/>
              <a:t>10/12/23</a:t>
            </a:fld>
            <a:endParaRPr lang="en-US"/>
          </a:p>
        </p:txBody>
      </p:sp>
      <p:sp>
        <p:nvSpPr>
          <p:cNvPr id="4" name="Footer Placeholder 3">
            <a:extLst>
              <a:ext uri="{FF2B5EF4-FFF2-40B4-BE49-F238E27FC236}">
                <a16:creationId xmlns:a16="http://schemas.microsoft.com/office/drawing/2014/main" id="{C5BEE0BB-F00B-1CDA-F2B8-CB73DDA0D15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E11C08A-3456-EF42-A346-B67C7BD7A5C3}"/>
              </a:ext>
            </a:extLst>
          </p:cNvPr>
          <p:cNvSpPr>
            <a:spLocks noGrp="1"/>
          </p:cNvSpPr>
          <p:nvPr>
            <p:ph type="sldNum" sz="quarter" idx="12"/>
          </p:nvPr>
        </p:nvSpPr>
        <p:spPr/>
        <p:txBody>
          <a:bodyPr/>
          <a:lstStyle/>
          <a:p>
            <a:fld id="{55DF32FD-5070-AF40-968E-638C4CD17C26}" type="slidenum">
              <a:rPr lang="en-US" smtClean="0"/>
              <a:t>‹#›</a:t>
            </a:fld>
            <a:endParaRPr lang="en-US"/>
          </a:p>
        </p:txBody>
      </p:sp>
    </p:spTree>
    <p:extLst>
      <p:ext uri="{BB962C8B-B14F-4D97-AF65-F5344CB8AC3E}">
        <p14:creationId xmlns:p14="http://schemas.microsoft.com/office/powerpoint/2010/main" val="15257034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3FE942-29C3-B5F9-E1D4-B46E8DAF19AC}"/>
              </a:ext>
            </a:extLst>
          </p:cNvPr>
          <p:cNvSpPr>
            <a:spLocks noGrp="1"/>
          </p:cNvSpPr>
          <p:nvPr>
            <p:ph type="dt" sz="half" idx="10"/>
          </p:nvPr>
        </p:nvSpPr>
        <p:spPr/>
        <p:txBody>
          <a:bodyPr/>
          <a:lstStyle/>
          <a:p>
            <a:fld id="{EF3325EE-2F23-FC49-8939-551A50E262A4}" type="datetimeFigureOut">
              <a:rPr lang="en-US" smtClean="0"/>
              <a:t>10/12/23</a:t>
            </a:fld>
            <a:endParaRPr lang="en-US"/>
          </a:p>
        </p:txBody>
      </p:sp>
      <p:sp>
        <p:nvSpPr>
          <p:cNvPr id="3" name="Footer Placeholder 2">
            <a:extLst>
              <a:ext uri="{FF2B5EF4-FFF2-40B4-BE49-F238E27FC236}">
                <a16:creationId xmlns:a16="http://schemas.microsoft.com/office/drawing/2014/main" id="{D7CC9FE7-86AE-B96E-FCEA-2BD5E90B1B6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C85BA64-227B-9AE3-648F-B0FE7E807509}"/>
              </a:ext>
            </a:extLst>
          </p:cNvPr>
          <p:cNvSpPr>
            <a:spLocks noGrp="1"/>
          </p:cNvSpPr>
          <p:nvPr>
            <p:ph type="sldNum" sz="quarter" idx="12"/>
          </p:nvPr>
        </p:nvSpPr>
        <p:spPr/>
        <p:txBody>
          <a:bodyPr/>
          <a:lstStyle/>
          <a:p>
            <a:fld id="{55DF32FD-5070-AF40-968E-638C4CD17C26}" type="slidenum">
              <a:rPr lang="en-US" smtClean="0"/>
              <a:t>‹#›</a:t>
            </a:fld>
            <a:endParaRPr lang="en-US"/>
          </a:p>
        </p:txBody>
      </p:sp>
    </p:spTree>
    <p:extLst>
      <p:ext uri="{BB962C8B-B14F-4D97-AF65-F5344CB8AC3E}">
        <p14:creationId xmlns:p14="http://schemas.microsoft.com/office/powerpoint/2010/main" val="34015450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E98B6-EEE6-A439-395A-C3BF9FF703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6973318-6960-5F2E-691B-DF241F69C4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1D1E82B-AD17-FBB2-C77F-D0966CE9CD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69A83D8-DF86-4382-E8DF-3FD9534ACCEA}"/>
              </a:ext>
            </a:extLst>
          </p:cNvPr>
          <p:cNvSpPr>
            <a:spLocks noGrp="1"/>
          </p:cNvSpPr>
          <p:nvPr>
            <p:ph type="dt" sz="half" idx="10"/>
          </p:nvPr>
        </p:nvSpPr>
        <p:spPr/>
        <p:txBody>
          <a:bodyPr/>
          <a:lstStyle/>
          <a:p>
            <a:fld id="{EF3325EE-2F23-FC49-8939-551A50E262A4}" type="datetimeFigureOut">
              <a:rPr lang="en-US" smtClean="0"/>
              <a:t>10/12/23</a:t>
            </a:fld>
            <a:endParaRPr lang="en-US"/>
          </a:p>
        </p:txBody>
      </p:sp>
      <p:sp>
        <p:nvSpPr>
          <p:cNvPr id="6" name="Footer Placeholder 5">
            <a:extLst>
              <a:ext uri="{FF2B5EF4-FFF2-40B4-BE49-F238E27FC236}">
                <a16:creationId xmlns:a16="http://schemas.microsoft.com/office/drawing/2014/main" id="{0CEF27AB-458D-754A-3C0D-179BCB20A0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743147-8928-1A2E-BB11-95E6A6A2B305}"/>
              </a:ext>
            </a:extLst>
          </p:cNvPr>
          <p:cNvSpPr>
            <a:spLocks noGrp="1"/>
          </p:cNvSpPr>
          <p:nvPr>
            <p:ph type="sldNum" sz="quarter" idx="12"/>
          </p:nvPr>
        </p:nvSpPr>
        <p:spPr/>
        <p:txBody>
          <a:bodyPr/>
          <a:lstStyle/>
          <a:p>
            <a:fld id="{55DF32FD-5070-AF40-968E-638C4CD17C26}" type="slidenum">
              <a:rPr lang="en-US" smtClean="0"/>
              <a:t>‹#›</a:t>
            </a:fld>
            <a:endParaRPr lang="en-US"/>
          </a:p>
        </p:txBody>
      </p:sp>
    </p:spTree>
    <p:extLst>
      <p:ext uri="{BB962C8B-B14F-4D97-AF65-F5344CB8AC3E}">
        <p14:creationId xmlns:p14="http://schemas.microsoft.com/office/powerpoint/2010/main" val="35392616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25E6A-40FF-F7C5-9229-E132D7B1D6D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9384EDC-44A1-C90B-5068-7E42FE87E7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A375D41-8CEB-7D3B-2E2B-50C0C1E0A3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CA0B5B-DAFD-6854-33E4-33F815C7D20C}"/>
              </a:ext>
            </a:extLst>
          </p:cNvPr>
          <p:cNvSpPr>
            <a:spLocks noGrp="1"/>
          </p:cNvSpPr>
          <p:nvPr>
            <p:ph type="dt" sz="half" idx="10"/>
          </p:nvPr>
        </p:nvSpPr>
        <p:spPr/>
        <p:txBody>
          <a:bodyPr/>
          <a:lstStyle/>
          <a:p>
            <a:fld id="{EF3325EE-2F23-FC49-8939-551A50E262A4}" type="datetimeFigureOut">
              <a:rPr lang="en-US" smtClean="0"/>
              <a:t>10/12/23</a:t>
            </a:fld>
            <a:endParaRPr lang="en-US"/>
          </a:p>
        </p:txBody>
      </p:sp>
      <p:sp>
        <p:nvSpPr>
          <p:cNvPr id="6" name="Footer Placeholder 5">
            <a:extLst>
              <a:ext uri="{FF2B5EF4-FFF2-40B4-BE49-F238E27FC236}">
                <a16:creationId xmlns:a16="http://schemas.microsoft.com/office/drawing/2014/main" id="{F372641B-9086-8429-2016-BCBB892649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C9C11C-AFBB-75C2-8BEF-19F10B934AF3}"/>
              </a:ext>
            </a:extLst>
          </p:cNvPr>
          <p:cNvSpPr>
            <a:spLocks noGrp="1"/>
          </p:cNvSpPr>
          <p:nvPr>
            <p:ph type="sldNum" sz="quarter" idx="12"/>
          </p:nvPr>
        </p:nvSpPr>
        <p:spPr/>
        <p:txBody>
          <a:bodyPr/>
          <a:lstStyle/>
          <a:p>
            <a:fld id="{55DF32FD-5070-AF40-968E-638C4CD17C26}" type="slidenum">
              <a:rPr lang="en-US" smtClean="0"/>
              <a:t>‹#›</a:t>
            </a:fld>
            <a:endParaRPr lang="en-US"/>
          </a:p>
        </p:txBody>
      </p:sp>
    </p:spTree>
    <p:extLst>
      <p:ext uri="{BB962C8B-B14F-4D97-AF65-F5344CB8AC3E}">
        <p14:creationId xmlns:p14="http://schemas.microsoft.com/office/powerpoint/2010/main" val="35721164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B4813F5-34F0-5002-1FD8-08B4CAA5EDA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258966A-B908-912B-358B-4541A646950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B2278A-1786-51DB-6E4F-8494EA3875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F3325EE-2F23-FC49-8939-551A50E262A4}" type="datetimeFigureOut">
              <a:rPr lang="en-US" smtClean="0"/>
              <a:t>10/12/23</a:t>
            </a:fld>
            <a:endParaRPr lang="en-US"/>
          </a:p>
        </p:txBody>
      </p:sp>
      <p:sp>
        <p:nvSpPr>
          <p:cNvPr id="5" name="Footer Placeholder 4">
            <a:extLst>
              <a:ext uri="{FF2B5EF4-FFF2-40B4-BE49-F238E27FC236}">
                <a16:creationId xmlns:a16="http://schemas.microsoft.com/office/drawing/2014/main" id="{1A128C50-7160-4AAE-580F-A416DD6E44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0EE84A8-4E18-990A-1E55-29B09E8FD1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DF32FD-5070-AF40-968E-638C4CD17C26}" type="slidenum">
              <a:rPr lang="en-US" smtClean="0"/>
              <a:t>‹#›</a:t>
            </a:fld>
            <a:endParaRPr lang="en-US"/>
          </a:p>
        </p:txBody>
      </p:sp>
    </p:spTree>
    <p:extLst>
      <p:ext uri="{BB962C8B-B14F-4D97-AF65-F5344CB8AC3E}">
        <p14:creationId xmlns:p14="http://schemas.microsoft.com/office/powerpoint/2010/main" val="10301419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16984-F944-ECD4-1A7E-4A8A883856FC}"/>
              </a:ext>
            </a:extLst>
          </p:cNvPr>
          <p:cNvSpPr>
            <a:spLocks noGrp="1"/>
          </p:cNvSpPr>
          <p:nvPr>
            <p:ph type="ctrTitle"/>
          </p:nvPr>
        </p:nvSpPr>
        <p:spPr/>
        <p:txBody>
          <a:bodyPr/>
          <a:lstStyle/>
          <a:p>
            <a:r>
              <a:rPr lang="en-US" dirty="0">
                <a:solidFill>
                  <a:schemeClr val="accent1"/>
                </a:solidFill>
              </a:rPr>
              <a:t>Insights in </a:t>
            </a:r>
            <a:r>
              <a:rPr lang="en-US" dirty="0" err="1">
                <a:solidFill>
                  <a:schemeClr val="accent1"/>
                </a:solidFill>
              </a:rPr>
              <a:t>FitBit</a:t>
            </a:r>
            <a:r>
              <a:rPr lang="en-US" dirty="0">
                <a:solidFill>
                  <a:schemeClr val="accent1"/>
                </a:solidFill>
              </a:rPr>
              <a:t> Data</a:t>
            </a:r>
          </a:p>
        </p:txBody>
      </p:sp>
      <p:sp>
        <p:nvSpPr>
          <p:cNvPr id="3" name="Subtitle 2">
            <a:extLst>
              <a:ext uri="{FF2B5EF4-FFF2-40B4-BE49-F238E27FC236}">
                <a16:creationId xmlns:a16="http://schemas.microsoft.com/office/drawing/2014/main" id="{6CC66FED-3C9B-5358-19E9-848298B080DE}"/>
              </a:ext>
            </a:extLst>
          </p:cNvPr>
          <p:cNvSpPr>
            <a:spLocks noGrp="1"/>
          </p:cNvSpPr>
          <p:nvPr>
            <p:ph type="subTitle" idx="1"/>
          </p:nvPr>
        </p:nvSpPr>
        <p:spPr/>
        <p:txBody>
          <a:bodyPr/>
          <a:lstStyle/>
          <a:p>
            <a:r>
              <a:rPr lang="en-US" dirty="0"/>
              <a:t>Presented by: Juan Rubio</a:t>
            </a:r>
          </a:p>
          <a:p>
            <a:r>
              <a:rPr lang="en-US" dirty="0"/>
              <a:t>Last Updated: Oct. 12</a:t>
            </a:r>
            <a:r>
              <a:rPr lang="en-US" baseline="30000" dirty="0"/>
              <a:t>th</a:t>
            </a:r>
            <a:r>
              <a:rPr lang="en-US" dirty="0"/>
              <a:t>, 2023</a:t>
            </a:r>
          </a:p>
        </p:txBody>
      </p:sp>
    </p:spTree>
    <p:extLst>
      <p:ext uri="{BB962C8B-B14F-4D97-AF65-F5344CB8AC3E}">
        <p14:creationId xmlns:p14="http://schemas.microsoft.com/office/powerpoint/2010/main" val="36092342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57975C-6CE3-1ECA-6933-C0A8D54D3A11}"/>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rPr>
              <a:t>Table of Contents</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869A014-21CF-C45D-E2B3-A2B0D0D1289C}"/>
              </a:ext>
            </a:extLst>
          </p:cNvPr>
          <p:cNvSpPr>
            <a:spLocks noGrp="1"/>
          </p:cNvSpPr>
          <p:nvPr>
            <p:ph idx="1"/>
          </p:nvPr>
        </p:nvSpPr>
        <p:spPr>
          <a:xfrm>
            <a:off x="1155548" y="2217343"/>
            <a:ext cx="9880893" cy="3959619"/>
          </a:xfrm>
        </p:spPr>
        <p:txBody>
          <a:bodyPr>
            <a:normAutofit/>
          </a:bodyPr>
          <a:lstStyle/>
          <a:p>
            <a:r>
              <a:rPr lang="en-US" sz="2400"/>
              <a:t>Objective</a:t>
            </a:r>
          </a:p>
          <a:p>
            <a:r>
              <a:rPr lang="en-US" sz="2400"/>
              <a:t>The Story as Told by the Data</a:t>
            </a:r>
          </a:p>
          <a:p>
            <a:r>
              <a:rPr lang="en-US" sz="2400"/>
              <a:t>Conclusion</a:t>
            </a:r>
          </a:p>
          <a:p>
            <a:r>
              <a:rPr lang="en-US" sz="2400"/>
              <a:t>Appendix</a:t>
            </a:r>
          </a:p>
        </p:txBody>
      </p:sp>
    </p:spTree>
    <p:extLst>
      <p:ext uri="{BB962C8B-B14F-4D97-AF65-F5344CB8AC3E}">
        <p14:creationId xmlns:p14="http://schemas.microsoft.com/office/powerpoint/2010/main" val="38526331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Running on treadmill">
            <a:extLst>
              <a:ext uri="{FF2B5EF4-FFF2-40B4-BE49-F238E27FC236}">
                <a16:creationId xmlns:a16="http://schemas.microsoft.com/office/drawing/2014/main" id="{B747F36A-5BF1-8930-0D6A-BB0DF6DD96F7}"/>
              </a:ext>
            </a:extLst>
          </p:cNvPr>
          <p:cNvPicPr>
            <a:picLocks noChangeAspect="1"/>
          </p:cNvPicPr>
          <p:nvPr/>
        </p:nvPicPr>
        <p:blipFill rotWithShape="1">
          <a:blip r:embed="rId3"/>
          <a:srcRect l="5884" r="-1" b="-1"/>
          <a:stretch/>
        </p:blipFill>
        <p:spPr>
          <a:xfrm>
            <a:off x="2522356" y="10"/>
            <a:ext cx="9669642"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03CCFC8-7EBD-AA6E-5372-A8383378BE09}"/>
              </a:ext>
            </a:extLst>
          </p:cNvPr>
          <p:cNvSpPr>
            <a:spLocks noGrp="1"/>
          </p:cNvSpPr>
          <p:nvPr>
            <p:ph type="title"/>
          </p:nvPr>
        </p:nvSpPr>
        <p:spPr>
          <a:xfrm>
            <a:off x="838200" y="365125"/>
            <a:ext cx="3822189" cy="1899912"/>
          </a:xfrm>
        </p:spPr>
        <p:txBody>
          <a:bodyPr>
            <a:normAutofit/>
          </a:bodyPr>
          <a:lstStyle/>
          <a:p>
            <a:r>
              <a:rPr lang="en-US" sz="4000" dirty="0">
                <a:solidFill>
                  <a:schemeClr val="accent1"/>
                </a:solidFill>
              </a:rPr>
              <a:t>Who? What? </a:t>
            </a:r>
          </a:p>
        </p:txBody>
      </p:sp>
      <p:sp>
        <p:nvSpPr>
          <p:cNvPr id="3" name="Content Placeholder 2">
            <a:extLst>
              <a:ext uri="{FF2B5EF4-FFF2-40B4-BE49-F238E27FC236}">
                <a16:creationId xmlns:a16="http://schemas.microsoft.com/office/drawing/2014/main" id="{AF785082-F3EF-9607-9238-EDF6EAC1D505}"/>
              </a:ext>
            </a:extLst>
          </p:cNvPr>
          <p:cNvSpPr>
            <a:spLocks noGrp="1"/>
          </p:cNvSpPr>
          <p:nvPr>
            <p:ph idx="1"/>
          </p:nvPr>
        </p:nvSpPr>
        <p:spPr>
          <a:xfrm>
            <a:off x="838200" y="2434201"/>
            <a:ext cx="3822189" cy="3742762"/>
          </a:xfrm>
        </p:spPr>
        <p:txBody>
          <a:bodyPr>
            <a:normAutofit/>
          </a:bodyPr>
          <a:lstStyle/>
          <a:p>
            <a:r>
              <a:rPr lang="en-US" sz="2000" dirty="0" err="1"/>
              <a:t>FitBit</a:t>
            </a:r>
            <a:r>
              <a:rPr lang="en-US" sz="2000" dirty="0"/>
              <a:t> data</a:t>
            </a:r>
          </a:p>
          <a:p>
            <a:r>
              <a:rPr lang="en-US" sz="2000" dirty="0"/>
              <a:t>30 eligible users</a:t>
            </a:r>
          </a:p>
          <a:p>
            <a:r>
              <a:rPr lang="en-US" sz="2000" dirty="0"/>
              <a:t>Type of data collected</a:t>
            </a:r>
          </a:p>
        </p:txBody>
      </p:sp>
    </p:spTree>
    <p:extLst>
      <p:ext uri="{BB962C8B-B14F-4D97-AF65-F5344CB8AC3E}">
        <p14:creationId xmlns:p14="http://schemas.microsoft.com/office/powerpoint/2010/main" val="24964516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C671BC-964C-8FD5-FEE6-5CB7C1567592}"/>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rPr>
              <a:t>Objective</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869B5CF-D341-E9CE-3638-7AF8FBCB59F9}"/>
              </a:ext>
            </a:extLst>
          </p:cNvPr>
          <p:cNvSpPr>
            <a:spLocks noGrp="1"/>
          </p:cNvSpPr>
          <p:nvPr>
            <p:ph idx="1"/>
          </p:nvPr>
        </p:nvSpPr>
        <p:spPr>
          <a:xfrm>
            <a:off x="1155548" y="2217343"/>
            <a:ext cx="9880893" cy="3959619"/>
          </a:xfrm>
        </p:spPr>
        <p:txBody>
          <a:bodyPr>
            <a:normAutofit/>
          </a:bodyPr>
          <a:lstStyle/>
          <a:p>
            <a:r>
              <a:rPr lang="en-US" sz="2400" dirty="0"/>
              <a:t>Identify trends </a:t>
            </a:r>
          </a:p>
          <a:p>
            <a:r>
              <a:rPr lang="en-US" sz="2400" dirty="0"/>
              <a:t>Identify behaviors</a:t>
            </a:r>
          </a:p>
          <a:p>
            <a:r>
              <a:rPr lang="en-US" sz="2400" dirty="0"/>
              <a:t>Let data drive market strategies </a:t>
            </a:r>
          </a:p>
        </p:txBody>
      </p:sp>
    </p:spTree>
    <p:extLst>
      <p:ext uri="{BB962C8B-B14F-4D97-AF65-F5344CB8AC3E}">
        <p14:creationId xmlns:p14="http://schemas.microsoft.com/office/powerpoint/2010/main" val="40943098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413955-20B4-E90D-32B1-4BB1F9E6FA84}"/>
              </a:ext>
            </a:extLst>
          </p:cNvPr>
          <p:cNvSpPr>
            <a:spLocks noGrp="1"/>
          </p:cNvSpPr>
          <p:nvPr>
            <p:ph type="title"/>
          </p:nvPr>
        </p:nvSpPr>
        <p:spPr>
          <a:xfrm>
            <a:off x="1156851" y="637762"/>
            <a:ext cx="9888496" cy="900131"/>
          </a:xfrm>
        </p:spPr>
        <p:txBody>
          <a:bodyPr anchor="t">
            <a:normAutofit/>
          </a:bodyPr>
          <a:lstStyle/>
          <a:p>
            <a:r>
              <a:rPr lang="en-US" sz="4000">
                <a:solidFill>
                  <a:schemeClr val="bg1"/>
                </a:solidFill>
              </a:rPr>
              <a:t>TotalMinutesAsleep vs. TotalTimeInBed</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A08B251-345C-8A36-1C8B-258FEE098A4D}"/>
              </a:ext>
            </a:extLst>
          </p:cNvPr>
          <p:cNvSpPr>
            <a:spLocks noGrp="1"/>
          </p:cNvSpPr>
          <p:nvPr>
            <p:ph idx="1"/>
          </p:nvPr>
        </p:nvSpPr>
        <p:spPr>
          <a:xfrm>
            <a:off x="1155548" y="2217343"/>
            <a:ext cx="9880893" cy="3959619"/>
          </a:xfrm>
        </p:spPr>
        <p:txBody>
          <a:bodyPr>
            <a:normAutofit/>
          </a:bodyPr>
          <a:lstStyle/>
          <a:p>
            <a:r>
              <a:rPr lang="en-US" sz="2400" dirty="0"/>
              <a:t>Average minutes of sleep</a:t>
            </a:r>
          </a:p>
          <a:p>
            <a:r>
              <a:rPr lang="en-US" sz="2400" dirty="0"/>
              <a:t>No sleeping problems</a:t>
            </a:r>
          </a:p>
          <a:p>
            <a:r>
              <a:rPr lang="en-US" sz="2400" dirty="0"/>
              <a:t>No correlation with activity</a:t>
            </a:r>
          </a:p>
        </p:txBody>
      </p:sp>
      <p:pic>
        <p:nvPicPr>
          <p:cNvPr id="5" name="Picture 4" descr="A graph showing a line graph&#10;&#10;Description automatically generated with medium confidence">
            <a:extLst>
              <a:ext uri="{FF2B5EF4-FFF2-40B4-BE49-F238E27FC236}">
                <a16:creationId xmlns:a16="http://schemas.microsoft.com/office/drawing/2014/main" id="{33838603-0CB0-678D-EB98-5F989FAB8E47}"/>
              </a:ext>
            </a:extLst>
          </p:cNvPr>
          <p:cNvPicPr>
            <a:picLocks noChangeAspect="1"/>
          </p:cNvPicPr>
          <p:nvPr/>
        </p:nvPicPr>
        <p:blipFill>
          <a:blip r:embed="rId3"/>
          <a:stretch>
            <a:fillRect/>
          </a:stretch>
        </p:blipFill>
        <p:spPr>
          <a:xfrm>
            <a:off x="5287616" y="1808102"/>
            <a:ext cx="6904383" cy="4322035"/>
          </a:xfrm>
          <a:prstGeom prst="rect">
            <a:avLst/>
          </a:prstGeom>
        </p:spPr>
      </p:pic>
    </p:spTree>
    <p:extLst>
      <p:ext uri="{BB962C8B-B14F-4D97-AF65-F5344CB8AC3E}">
        <p14:creationId xmlns:p14="http://schemas.microsoft.com/office/powerpoint/2010/main" val="15292088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05A783-C793-884C-416B-FC2034544983}"/>
              </a:ext>
            </a:extLst>
          </p:cNvPr>
          <p:cNvSpPr>
            <a:spLocks noGrp="1"/>
          </p:cNvSpPr>
          <p:nvPr>
            <p:ph type="title"/>
          </p:nvPr>
        </p:nvSpPr>
        <p:spPr>
          <a:xfrm>
            <a:off x="1156851" y="637762"/>
            <a:ext cx="9888496" cy="900131"/>
          </a:xfrm>
        </p:spPr>
        <p:txBody>
          <a:bodyPr anchor="t">
            <a:normAutofit/>
          </a:bodyPr>
          <a:lstStyle/>
          <a:p>
            <a:r>
              <a:rPr lang="en-US" sz="4000">
                <a:solidFill>
                  <a:schemeClr val="bg1"/>
                </a:solidFill>
              </a:rPr>
              <a:t>LightActiveDistance vs. TotalSteps</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83FCAA3-7DAC-CCD1-2835-6625313E88C6}"/>
              </a:ext>
            </a:extLst>
          </p:cNvPr>
          <p:cNvSpPr>
            <a:spLocks noGrp="1"/>
          </p:cNvSpPr>
          <p:nvPr>
            <p:ph idx="1"/>
          </p:nvPr>
        </p:nvSpPr>
        <p:spPr>
          <a:xfrm>
            <a:off x="1155548" y="2217343"/>
            <a:ext cx="9880893" cy="3959619"/>
          </a:xfrm>
        </p:spPr>
        <p:txBody>
          <a:bodyPr>
            <a:normAutofit/>
          </a:bodyPr>
          <a:lstStyle/>
          <a:p>
            <a:r>
              <a:rPr lang="en-US" sz="2400" dirty="0"/>
              <a:t>Correlation</a:t>
            </a:r>
          </a:p>
          <a:p>
            <a:r>
              <a:rPr lang="en-US" sz="2400" dirty="0"/>
              <a:t>Step statistics</a:t>
            </a:r>
          </a:p>
          <a:p>
            <a:r>
              <a:rPr lang="en-US" sz="2400" dirty="0"/>
              <a:t>Normal people</a:t>
            </a:r>
          </a:p>
          <a:p>
            <a:endParaRPr lang="en-US" sz="2400" dirty="0"/>
          </a:p>
          <a:p>
            <a:endParaRPr lang="en-US" sz="2400" dirty="0"/>
          </a:p>
        </p:txBody>
      </p:sp>
      <p:pic>
        <p:nvPicPr>
          <p:cNvPr id="5" name="Picture 4">
            <a:extLst>
              <a:ext uri="{FF2B5EF4-FFF2-40B4-BE49-F238E27FC236}">
                <a16:creationId xmlns:a16="http://schemas.microsoft.com/office/drawing/2014/main" id="{BF370698-79E5-8F6B-B6D4-8048770FBB4E}"/>
              </a:ext>
            </a:extLst>
          </p:cNvPr>
          <p:cNvPicPr>
            <a:picLocks noChangeAspect="1"/>
          </p:cNvPicPr>
          <p:nvPr/>
        </p:nvPicPr>
        <p:blipFill>
          <a:blip r:embed="rId3"/>
          <a:stretch>
            <a:fillRect/>
          </a:stretch>
        </p:blipFill>
        <p:spPr>
          <a:xfrm>
            <a:off x="5146962" y="1810162"/>
            <a:ext cx="7045027" cy="4410076"/>
          </a:xfrm>
          <a:prstGeom prst="rect">
            <a:avLst/>
          </a:prstGeom>
        </p:spPr>
      </p:pic>
    </p:spTree>
    <p:extLst>
      <p:ext uri="{BB962C8B-B14F-4D97-AF65-F5344CB8AC3E}">
        <p14:creationId xmlns:p14="http://schemas.microsoft.com/office/powerpoint/2010/main" val="21320553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B116D3-BD4F-22AF-A9E1-92D7270EAA66}"/>
              </a:ext>
            </a:extLst>
          </p:cNvPr>
          <p:cNvSpPr>
            <a:spLocks noGrp="1"/>
          </p:cNvSpPr>
          <p:nvPr>
            <p:ph type="title"/>
          </p:nvPr>
        </p:nvSpPr>
        <p:spPr>
          <a:xfrm>
            <a:off x="1156851" y="637762"/>
            <a:ext cx="9888496" cy="900131"/>
          </a:xfrm>
        </p:spPr>
        <p:txBody>
          <a:bodyPr anchor="t">
            <a:normAutofit/>
          </a:bodyPr>
          <a:lstStyle/>
          <a:p>
            <a:r>
              <a:rPr lang="en-US" sz="4000">
                <a:solidFill>
                  <a:schemeClr val="bg1"/>
                </a:solidFill>
              </a:rPr>
              <a:t>LightActiveDistance vs. SedentaryMinutes</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405668-76D3-FDEB-8016-18A9DCA2FC7C}"/>
              </a:ext>
            </a:extLst>
          </p:cNvPr>
          <p:cNvSpPr>
            <a:spLocks noGrp="1"/>
          </p:cNvSpPr>
          <p:nvPr>
            <p:ph idx="1"/>
          </p:nvPr>
        </p:nvSpPr>
        <p:spPr>
          <a:xfrm>
            <a:off x="1155548" y="2217343"/>
            <a:ext cx="9880893" cy="3959619"/>
          </a:xfrm>
        </p:spPr>
        <p:txBody>
          <a:bodyPr>
            <a:normAutofit/>
          </a:bodyPr>
          <a:lstStyle/>
          <a:p>
            <a:r>
              <a:rPr lang="en-US" sz="2400" dirty="0"/>
              <a:t>A little correlation</a:t>
            </a:r>
          </a:p>
          <a:p>
            <a:r>
              <a:rPr lang="en-US" sz="2400" dirty="0"/>
              <a:t>Supports claim</a:t>
            </a:r>
          </a:p>
          <a:p>
            <a:endParaRPr lang="en-US" sz="2400" dirty="0"/>
          </a:p>
        </p:txBody>
      </p:sp>
      <p:pic>
        <p:nvPicPr>
          <p:cNvPr id="5" name="Picture 4" descr="A graph showing a line between black dots&#10;&#10;Description automatically generated">
            <a:extLst>
              <a:ext uri="{FF2B5EF4-FFF2-40B4-BE49-F238E27FC236}">
                <a16:creationId xmlns:a16="http://schemas.microsoft.com/office/drawing/2014/main" id="{0126E6EF-7D9B-8621-4FC0-A8FE9BCB5C4D}"/>
              </a:ext>
            </a:extLst>
          </p:cNvPr>
          <p:cNvPicPr>
            <a:picLocks noChangeAspect="1"/>
          </p:cNvPicPr>
          <p:nvPr/>
        </p:nvPicPr>
        <p:blipFill>
          <a:blip r:embed="rId3"/>
          <a:stretch>
            <a:fillRect/>
          </a:stretch>
        </p:blipFill>
        <p:spPr>
          <a:xfrm>
            <a:off x="5037271" y="1839389"/>
            <a:ext cx="7154718" cy="4478741"/>
          </a:xfrm>
          <a:prstGeom prst="rect">
            <a:avLst/>
          </a:prstGeom>
        </p:spPr>
      </p:pic>
    </p:spTree>
    <p:extLst>
      <p:ext uri="{BB962C8B-B14F-4D97-AF65-F5344CB8AC3E}">
        <p14:creationId xmlns:p14="http://schemas.microsoft.com/office/powerpoint/2010/main" val="39265586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FE5581-14E8-2A9A-53C2-0F64C00CC8B8}"/>
              </a:ext>
            </a:extLst>
          </p:cNvPr>
          <p:cNvSpPr>
            <a:spLocks noGrp="1"/>
          </p:cNvSpPr>
          <p:nvPr>
            <p:ph type="title"/>
          </p:nvPr>
        </p:nvSpPr>
        <p:spPr>
          <a:xfrm>
            <a:off x="6513788" y="365125"/>
            <a:ext cx="4840010" cy="1807305"/>
          </a:xfrm>
        </p:spPr>
        <p:txBody>
          <a:bodyPr>
            <a:normAutofit/>
          </a:bodyPr>
          <a:lstStyle/>
          <a:p>
            <a:r>
              <a:rPr lang="en-US"/>
              <a:t>Conclusion</a:t>
            </a:r>
          </a:p>
        </p:txBody>
      </p:sp>
      <p:pic>
        <p:nvPicPr>
          <p:cNvPr id="14" name="Picture 13" descr="Desk with stethoscope and computer keyboard">
            <a:extLst>
              <a:ext uri="{FF2B5EF4-FFF2-40B4-BE49-F238E27FC236}">
                <a16:creationId xmlns:a16="http://schemas.microsoft.com/office/drawing/2014/main" id="{B028145D-176D-72B0-08C3-A08784AAD77B}"/>
              </a:ext>
            </a:extLst>
          </p:cNvPr>
          <p:cNvPicPr>
            <a:picLocks noChangeAspect="1"/>
          </p:cNvPicPr>
          <p:nvPr/>
        </p:nvPicPr>
        <p:blipFill rotWithShape="1">
          <a:blip r:embed="rId2"/>
          <a:srcRect l="40467" r="-1"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Content Placeholder 2">
            <a:extLst>
              <a:ext uri="{FF2B5EF4-FFF2-40B4-BE49-F238E27FC236}">
                <a16:creationId xmlns:a16="http://schemas.microsoft.com/office/drawing/2014/main" id="{5744019B-34B9-F391-D174-4CA93C8FE47D}"/>
              </a:ext>
            </a:extLst>
          </p:cNvPr>
          <p:cNvSpPr>
            <a:spLocks noGrp="1"/>
          </p:cNvSpPr>
          <p:nvPr>
            <p:ph idx="1"/>
          </p:nvPr>
        </p:nvSpPr>
        <p:spPr>
          <a:xfrm>
            <a:off x="6513788" y="2333297"/>
            <a:ext cx="4840010" cy="3843666"/>
          </a:xfrm>
        </p:spPr>
        <p:txBody>
          <a:bodyPr>
            <a:normAutofit/>
          </a:bodyPr>
          <a:lstStyle/>
          <a:p>
            <a:r>
              <a:rPr lang="en-US" sz="2000"/>
              <a:t>People who use these devices are normal people who are care about being healthy. </a:t>
            </a:r>
          </a:p>
          <a:p>
            <a:r>
              <a:rPr lang="en-US" sz="2000"/>
              <a:t>People who might not have the time or the accessibility to workout or train are the average users.</a:t>
            </a:r>
          </a:p>
          <a:p>
            <a:r>
              <a:rPr lang="en-US" sz="2000"/>
              <a:t>The average working-class person should be considered and felt included in our marketing strategies. </a:t>
            </a:r>
          </a:p>
        </p:txBody>
      </p:sp>
    </p:spTree>
    <p:extLst>
      <p:ext uri="{BB962C8B-B14F-4D97-AF65-F5344CB8AC3E}">
        <p14:creationId xmlns:p14="http://schemas.microsoft.com/office/powerpoint/2010/main" val="18997661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72A6AC3-A5EB-4E50-B460-8B0A428F31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Smiling Face with No Fill">
            <a:extLst>
              <a:ext uri="{FF2B5EF4-FFF2-40B4-BE49-F238E27FC236}">
                <a16:creationId xmlns:a16="http://schemas.microsoft.com/office/drawing/2014/main" id="{A3284959-70D2-8F99-8D3C-C5ED70E443B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393933" y="561617"/>
            <a:ext cx="1286928" cy="1286928"/>
          </a:xfrm>
          <a:prstGeom prst="rect">
            <a:avLst/>
          </a:prstGeom>
        </p:spPr>
      </p:pic>
      <p:sp>
        <p:nvSpPr>
          <p:cNvPr id="3" name="Content Placeholder 2">
            <a:extLst>
              <a:ext uri="{FF2B5EF4-FFF2-40B4-BE49-F238E27FC236}">
                <a16:creationId xmlns:a16="http://schemas.microsoft.com/office/drawing/2014/main" id="{54119DAD-F611-520A-2E0F-F1C99AA3B3CF}"/>
              </a:ext>
            </a:extLst>
          </p:cNvPr>
          <p:cNvSpPr>
            <a:spLocks noGrp="1"/>
          </p:cNvSpPr>
          <p:nvPr>
            <p:ph idx="1"/>
          </p:nvPr>
        </p:nvSpPr>
        <p:spPr>
          <a:xfrm>
            <a:off x="1198181" y="3514855"/>
            <a:ext cx="9792469" cy="2606545"/>
          </a:xfrm>
        </p:spPr>
        <p:txBody>
          <a:bodyPr anchor="t">
            <a:normAutofit/>
          </a:bodyPr>
          <a:lstStyle/>
          <a:p>
            <a:pPr marL="0" indent="0" algn="ctr">
              <a:buNone/>
            </a:pPr>
            <a:r>
              <a:rPr lang="en-US" sz="8000" dirty="0"/>
              <a:t>Thank you</a:t>
            </a:r>
          </a:p>
        </p:txBody>
      </p:sp>
    </p:spTree>
    <p:extLst>
      <p:ext uri="{BB962C8B-B14F-4D97-AF65-F5344CB8AC3E}">
        <p14:creationId xmlns:p14="http://schemas.microsoft.com/office/powerpoint/2010/main" val="24824503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8991</TotalTime>
  <Words>689</Words>
  <Application>Microsoft Macintosh PowerPoint</Application>
  <PresentationFormat>Widescreen</PresentationFormat>
  <Paragraphs>44</Paragraphs>
  <Slides>9</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Insights in FitBit Data</vt:lpstr>
      <vt:lpstr>Table of Contents</vt:lpstr>
      <vt:lpstr>Who? What? </vt:lpstr>
      <vt:lpstr>Objective</vt:lpstr>
      <vt:lpstr>TotalMinutesAsleep vs. TotalTimeInBed</vt:lpstr>
      <vt:lpstr>LightActiveDistance vs. TotalSteps</vt:lpstr>
      <vt:lpstr>LightActiveDistance vs. SedentaryMinutes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Insights in FitBit Data</dc:title>
  <dc:creator>Juan Rubio</dc:creator>
  <cp:lastModifiedBy>Juan Rubio</cp:lastModifiedBy>
  <cp:revision>1</cp:revision>
  <dcterms:created xsi:type="dcterms:W3CDTF">2023-10-12T15:19:09Z</dcterms:created>
  <dcterms:modified xsi:type="dcterms:W3CDTF">2023-10-18T21:10:44Z</dcterms:modified>
</cp:coreProperties>
</file>

<file path=docProps/thumbnail.jpeg>
</file>